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Canva Sans" panose="020B0503030501040103" pitchFamily="34" charset="0"/>
      <p:regular r:id="rId23"/>
    </p:embeddedFont>
    <p:embeddedFont>
      <p:font typeface="Canva Sans Bold" panose="020B0803030501040103" pitchFamily="34" charset="0"/>
      <p:regular r:id="rId24"/>
      <p:bold r:id="rId25"/>
    </p:embeddedFont>
    <p:embeddedFont>
      <p:font typeface="Poppins" pitchFamily="2" charset="77"/>
      <p:regular r:id="rId26"/>
      <p:bold r:id="rId27"/>
      <p:italic r:id="rId28"/>
      <p:boldItalic r:id="rId29"/>
    </p:embeddedFont>
    <p:embeddedFont>
      <p:font typeface="Poppins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22" autoAdjust="0"/>
  </p:normalViewPr>
  <p:slideViewPr>
    <p:cSldViewPr>
      <p:cViewPr varScale="1">
        <p:scale>
          <a:sx n="62" d="100"/>
          <a:sy n="62" d="100"/>
        </p:scale>
        <p:origin x="216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9ABB9-2998-0E4B-A58F-31E5234427D6}" type="datetimeFigureOut">
              <a:rPr lang="en-KR" smtClean="0"/>
              <a:t>4/18/24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A0223-DB37-2545-98CF-2206B61498D5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348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0223-DB37-2545-98CF-2206B61498D5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1920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0223-DB37-2545-98CF-2206B61498D5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08212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0223-DB37-2545-98CF-2206B61498D5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2110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6745" y="6106036"/>
            <a:ext cx="14022624" cy="47625"/>
            <a:chOff x="0" y="0"/>
            <a:chExt cx="369320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201" cy="12543"/>
            </a:xfrm>
            <a:custGeom>
              <a:avLst/>
              <a:gdLst/>
              <a:ahLst/>
              <a:cxnLst/>
              <a:rect l="l" t="t" r="r" b="b"/>
              <a:pathLst>
                <a:path w="3693201" h="12543">
                  <a:moveTo>
                    <a:pt x="0" y="0"/>
                  </a:moveTo>
                  <a:lnTo>
                    <a:pt x="3693201" y="0"/>
                  </a:lnTo>
                  <a:lnTo>
                    <a:pt x="3693201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C52FF"/>
              </a:solidFill>
              <a:prstDash val="solid"/>
              <a:miter/>
            </a:ln>
          </p:spPr>
          <p:txBody>
            <a:bodyPr/>
            <a:lstStyle/>
            <a:p>
              <a:endParaRPr lang="en-K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93201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44281" y="3519978"/>
            <a:ext cx="13304382" cy="214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57"/>
              </a:lnSpc>
            </a:pPr>
            <a:r>
              <a:rPr lang="en-US" sz="58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Nature or Nurture?</a:t>
            </a:r>
          </a:p>
          <a:p>
            <a:pPr>
              <a:lnSpc>
                <a:spcPts val="4868"/>
              </a:lnSpc>
            </a:pPr>
            <a:r>
              <a:rPr lang="en-US" sz="41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Obesity Based on Physical Condition &amp; Eating Habits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39336" y="6591770"/>
            <a:ext cx="13304382" cy="232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7"/>
              </a:lnSpc>
            </a:pPr>
            <a:r>
              <a:rPr lang="en-US" sz="38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STAT3622 Final Project Presentation</a:t>
            </a:r>
            <a:r>
              <a:rPr lang="en-US" sz="38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</a:t>
            </a:r>
          </a:p>
          <a:p>
            <a:pPr>
              <a:lnSpc>
                <a:spcPts val="4517"/>
              </a:lnSpc>
            </a:pPr>
            <a:r>
              <a:rPr lang="en-US" sz="38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  <a:p>
            <a:pPr>
              <a:lnSpc>
                <a:spcPts val="4517"/>
              </a:lnSpc>
            </a:pPr>
            <a:r>
              <a:rPr lang="en-US" sz="38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Soo-ah Kim (3035661061) &amp;</a:t>
            </a:r>
          </a:p>
          <a:p>
            <a:pPr>
              <a:lnSpc>
                <a:spcPts val="4517"/>
              </a:lnSpc>
            </a:pPr>
            <a:r>
              <a:rPr lang="en-US" sz="386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Dongjun</a:t>
            </a:r>
            <a:r>
              <a:rPr lang="en-US" sz="38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6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Yeom</a:t>
            </a:r>
            <a:r>
              <a:rPr lang="en-US" sz="386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(3035666463)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3859" y="2842398"/>
            <a:ext cx="5687762" cy="4612692"/>
          </a:xfrm>
          <a:custGeom>
            <a:avLst/>
            <a:gdLst/>
            <a:ahLst/>
            <a:cxnLst/>
            <a:rect l="l" t="t" r="r" b="b"/>
            <a:pathLst>
              <a:path w="5687762" h="4612692">
                <a:moveTo>
                  <a:pt x="0" y="0"/>
                </a:moveTo>
                <a:lnTo>
                  <a:pt x="5687762" y="0"/>
                </a:lnTo>
                <a:lnTo>
                  <a:pt x="5687762" y="4612693"/>
                </a:lnTo>
                <a:lnTo>
                  <a:pt x="0" y="461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743579" y="6930400"/>
            <a:ext cx="2349808" cy="3137853"/>
          </a:xfrm>
          <a:custGeom>
            <a:avLst/>
            <a:gdLst/>
            <a:ahLst/>
            <a:cxnLst/>
            <a:rect l="l" t="t" r="r" b="b"/>
            <a:pathLst>
              <a:path w="2349808" h="3137853">
                <a:moveTo>
                  <a:pt x="0" y="0"/>
                </a:moveTo>
                <a:lnTo>
                  <a:pt x="2349808" y="0"/>
                </a:lnTo>
                <a:lnTo>
                  <a:pt x="2349808" y="3137853"/>
                </a:lnTo>
                <a:lnTo>
                  <a:pt x="0" y="313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6191621" y="2759305"/>
            <a:ext cx="5754639" cy="4695786"/>
          </a:xfrm>
          <a:custGeom>
            <a:avLst/>
            <a:gdLst/>
            <a:ahLst/>
            <a:cxnLst/>
            <a:rect l="l" t="t" r="r" b="b"/>
            <a:pathLst>
              <a:path w="5754639" h="4695786">
                <a:moveTo>
                  <a:pt x="0" y="0"/>
                </a:moveTo>
                <a:lnTo>
                  <a:pt x="5754639" y="0"/>
                </a:lnTo>
                <a:lnTo>
                  <a:pt x="5754639" y="4695786"/>
                </a:lnTo>
                <a:lnTo>
                  <a:pt x="0" y="4695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147837" y="2759305"/>
            <a:ext cx="5747494" cy="4695786"/>
          </a:xfrm>
          <a:custGeom>
            <a:avLst/>
            <a:gdLst/>
            <a:ahLst/>
            <a:cxnLst/>
            <a:rect l="l" t="t" r="r" b="b"/>
            <a:pathLst>
              <a:path w="5747494" h="4695786">
                <a:moveTo>
                  <a:pt x="0" y="0"/>
                </a:moveTo>
                <a:lnTo>
                  <a:pt x="5747494" y="0"/>
                </a:lnTo>
                <a:lnTo>
                  <a:pt x="5747494" y="4695786"/>
                </a:lnTo>
                <a:lnTo>
                  <a:pt x="0" y="46957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Charts by Obesity level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199" y="1900680"/>
            <a:ext cx="4990096" cy="85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of food between meals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56164" y="1888600"/>
            <a:ext cx="4990096" cy="85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 </a:t>
            </a:r>
            <a:r>
              <a:rPr lang="en-US" sz="2860" b="1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comsumption</a:t>
            </a:r>
            <a:r>
              <a:rPr lang="en-US" sz="28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vegetables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05235" y="1900680"/>
            <a:ext cx="4990096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Consumption of Alcohol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199" y="7380881"/>
            <a:ext cx="13738527" cy="254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bar charts (counterintuitive?)</a:t>
            </a:r>
          </a:p>
          <a:p>
            <a:pPr marL="596069" lvl="1" indent="-298034"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 or obese people tend to not or only sometimes</a:t>
            </a: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consume food between meals 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underweight or normal weight people tend to frequently or always eat between meals</a:t>
            </a:r>
          </a:p>
          <a:p>
            <a:pPr marL="596069" lvl="1" indent="-298034"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with obesity tend to  more </a:t>
            </a: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 consume vegetables</a:t>
            </a:r>
          </a:p>
          <a:p>
            <a:pPr marL="596069" lvl="1" indent="-298034"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Overweight or obese people tend to not or only sometimes </a:t>
            </a: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 alcohol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EDA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64629"/>
            <a:ext cx="15916420" cy="546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6"/>
              </a:lnSpc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776"/>
              </a:lnSpc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776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Removed columns due to </a:t>
            </a:r>
            <a:r>
              <a:rPr lang="en-US" sz="3200" b="1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multicolinearity</a:t>
            </a:r>
            <a:endParaRPr lang="en-US" sz="320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6069" lvl="1" indent="-298034">
              <a:lnSpc>
                <a:spcPts val="4776"/>
              </a:lnSpc>
              <a:buFont typeface="Arial"/>
              <a:buChar char="•"/>
            </a:pPr>
            <a:r>
              <a:rPr lang="en-US" sz="32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BMI: too highly related to weight &amp; height</a:t>
            </a:r>
          </a:p>
          <a:p>
            <a:pPr>
              <a:lnSpc>
                <a:spcPts val="4776"/>
              </a:lnSpc>
            </a:pPr>
            <a:endParaRPr lang="en-US" sz="3200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4776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numeric variables normally distributed?</a:t>
            </a:r>
          </a:p>
          <a:p>
            <a:pPr marL="596069" lvl="1" indent="-298034">
              <a:lnSpc>
                <a:spcPts val="4776"/>
              </a:lnSpc>
              <a:buFont typeface="Arial"/>
              <a:buChar char="•"/>
            </a:pPr>
            <a:r>
              <a:rPr lang="en-US" sz="32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is not normally distributed</a:t>
            </a:r>
          </a:p>
          <a:p>
            <a:pPr marL="596069" lvl="1" indent="-298034">
              <a:lnSpc>
                <a:spcPts val="4776"/>
              </a:lnSpc>
              <a:buFont typeface="Arial"/>
              <a:buChar char="•"/>
            </a:pPr>
            <a:r>
              <a:rPr lang="en-US" sz="32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models that assume normality</a:t>
            </a:r>
          </a:p>
          <a:p>
            <a:pPr>
              <a:lnSpc>
                <a:spcPts val="4776"/>
              </a:lnSpc>
            </a:pPr>
            <a:endParaRPr lang="en-US" sz="3200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2482" y="2656352"/>
            <a:ext cx="6477000" cy="1587266"/>
          </a:xfrm>
          <a:custGeom>
            <a:avLst/>
            <a:gdLst/>
            <a:ahLst/>
            <a:cxnLst/>
            <a:rect l="l" t="t" r="r" b="b"/>
            <a:pathLst>
              <a:path w="11977031" h="2884641">
                <a:moveTo>
                  <a:pt x="0" y="0"/>
                </a:moveTo>
                <a:lnTo>
                  <a:pt x="11977031" y="0"/>
                </a:lnTo>
                <a:lnTo>
                  <a:pt x="11977031" y="2884642"/>
                </a:lnTo>
                <a:lnTo>
                  <a:pt x="0" y="2884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05473" y="5329854"/>
            <a:ext cx="6477000" cy="1587266"/>
          </a:xfrm>
          <a:custGeom>
            <a:avLst/>
            <a:gdLst/>
            <a:ahLst/>
            <a:cxnLst/>
            <a:rect l="l" t="t" r="r" b="b"/>
            <a:pathLst>
              <a:path w="10693859" h="2884641">
                <a:moveTo>
                  <a:pt x="0" y="0"/>
                </a:moveTo>
                <a:lnTo>
                  <a:pt x="10693859" y="0"/>
                </a:lnTo>
                <a:lnTo>
                  <a:pt x="10693859" y="2884641"/>
                </a:lnTo>
                <a:lnTo>
                  <a:pt x="0" y="288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2811"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Multinomial Logistic Regression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52F96481-DE89-1782-31E0-F87202334E98}"/>
              </a:ext>
            </a:extLst>
          </p:cNvPr>
          <p:cNvSpPr txBox="1"/>
          <p:nvPr/>
        </p:nvSpPr>
        <p:spPr>
          <a:xfrm>
            <a:off x="1322098" y="2019300"/>
            <a:ext cx="6069302" cy="531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6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Consumption of Food between Meals</a:t>
            </a:r>
            <a:endParaRPr lang="en-US" sz="320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9FCA28C-93D3-67C5-0E6E-35571EF55D7C}"/>
              </a:ext>
            </a:extLst>
          </p:cNvPr>
          <p:cNvSpPr txBox="1"/>
          <p:nvPr/>
        </p:nvSpPr>
        <p:spPr>
          <a:xfrm>
            <a:off x="1305473" y="4720577"/>
            <a:ext cx="5307302" cy="531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6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Consumption of Alcohol</a:t>
            </a:r>
            <a:endParaRPr lang="en-US" sz="320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FBD5C3D4-B72D-5162-CD77-8BD5A314F474}"/>
              </a:ext>
            </a:extLst>
          </p:cNvPr>
          <p:cNvSpPr txBox="1"/>
          <p:nvPr/>
        </p:nvSpPr>
        <p:spPr>
          <a:xfrm>
            <a:off x="1305473" y="7269512"/>
            <a:ext cx="5307302" cy="531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6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Mode of Transportation</a:t>
            </a:r>
            <a:endParaRPr lang="en-US" sz="320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5BAA9F-9F10-1D9D-7A5D-6D700A80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23" y="7801196"/>
            <a:ext cx="8289018" cy="1836388"/>
          </a:xfrm>
          <a:prstGeom prst="rect">
            <a:avLst/>
          </a:prstGeom>
        </p:spPr>
      </p:pic>
      <p:sp>
        <p:nvSpPr>
          <p:cNvPr id="18" name="Freeform 9">
            <a:extLst>
              <a:ext uri="{FF2B5EF4-FFF2-40B4-BE49-F238E27FC236}">
                <a16:creationId xmlns:a16="http://schemas.microsoft.com/office/drawing/2014/main" id="{3B556377-CC40-1DE6-7823-9498D1F19C9E}"/>
              </a:ext>
            </a:extLst>
          </p:cNvPr>
          <p:cNvSpPr/>
          <p:nvPr/>
        </p:nvSpPr>
        <p:spPr>
          <a:xfrm>
            <a:off x="10668000" y="2955786"/>
            <a:ext cx="4941992" cy="988398"/>
          </a:xfrm>
          <a:custGeom>
            <a:avLst/>
            <a:gdLst/>
            <a:ahLst/>
            <a:cxnLst/>
            <a:rect l="l" t="t" r="r" b="b"/>
            <a:pathLst>
              <a:path w="4941992" h="988398">
                <a:moveTo>
                  <a:pt x="0" y="0"/>
                </a:moveTo>
                <a:lnTo>
                  <a:pt x="4941991" y="0"/>
                </a:lnTo>
                <a:lnTo>
                  <a:pt x="4941991" y="988399"/>
                </a:lnTo>
                <a:lnTo>
                  <a:pt x="0" y="988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3E9889A-1EDE-C9F5-4A33-ADD32F8FB576}"/>
              </a:ext>
            </a:extLst>
          </p:cNvPr>
          <p:cNvSpPr txBox="1"/>
          <p:nvPr/>
        </p:nvSpPr>
        <p:spPr>
          <a:xfrm>
            <a:off x="10801350" y="4392955"/>
            <a:ext cx="6477000" cy="11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0"/>
              </a:lnSpc>
            </a:pP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of freedom </a:t>
            </a:r>
          </a:p>
          <a:p>
            <a:pPr>
              <a:lnSpc>
                <a:spcPts val="3230"/>
              </a:lnSpc>
            </a:pP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(Number of Observations) − (Number of Parameters)</a:t>
            </a:r>
          </a:p>
          <a:p>
            <a:pPr>
              <a:lnSpc>
                <a:spcPts val="3230"/>
              </a:lnSpc>
            </a:pPr>
            <a:r>
              <a:rPr lang="en-US" sz="20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2111 - 24 = 2087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60560"/>
              </p:ext>
            </p:extLst>
          </p:nvPr>
        </p:nvGraphicFramePr>
        <p:xfrm>
          <a:off x="9863885" y="5698396"/>
          <a:ext cx="8007156" cy="4000500"/>
        </p:xfrm>
        <a:graphic>
          <a:graphicData uri="http://schemas.openxmlformats.org/drawingml/2006/table">
            <a:tbl>
              <a:tblPr/>
              <a:tblGrid>
                <a:gridCol w="2669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8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012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oppins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 Bold"/>
                        </a:rPr>
                        <a:t>Micro.Average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12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oppi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Poppins"/>
                        </a:rPr>
                        <a:t>0.962963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12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oppi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Poppins"/>
                        </a:rPr>
                        <a:t>0.8387097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125"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Poppins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000000"/>
                          </a:solidFill>
                          <a:latin typeface="Poppins"/>
                        </a:rPr>
                        <a:t>0.8965517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448034" y="2880703"/>
            <a:ext cx="9128152" cy="5635386"/>
          </a:xfrm>
          <a:custGeom>
            <a:avLst/>
            <a:gdLst/>
            <a:ahLst/>
            <a:cxnLst/>
            <a:rect l="l" t="t" r="r" b="b"/>
            <a:pathLst>
              <a:path w="9128152" h="5635386">
                <a:moveTo>
                  <a:pt x="0" y="0"/>
                </a:moveTo>
                <a:lnTo>
                  <a:pt x="9128152" y="0"/>
                </a:lnTo>
                <a:lnTo>
                  <a:pt x="9128152" y="5635387"/>
                </a:lnTo>
                <a:lnTo>
                  <a:pt x="0" y="563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33554"/>
            <a:ext cx="14346903" cy="68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K-Nearest Neighbors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96258" y="1846212"/>
            <a:ext cx="6362005" cy="292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7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</a:p>
          <a:p>
            <a:pPr marL="545221" lvl="1" indent="-272610">
              <a:lnSpc>
                <a:spcPts val="3788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partition</a:t>
            </a:r>
          </a:p>
          <a:p>
            <a:pPr marL="1090442" lvl="2" indent="-363481">
              <a:lnSpc>
                <a:spcPts val="3788"/>
              </a:lnSpc>
              <a:buFont typeface="Arial"/>
              <a:buChar char="⚬"/>
            </a:pP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= 80%</a:t>
            </a:r>
          </a:p>
          <a:p>
            <a:pPr marL="1090442" lvl="2" indent="-363481">
              <a:lnSpc>
                <a:spcPts val="3788"/>
              </a:lnSpc>
              <a:buFont typeface="Arial"/>
              <a:buChar char="⚬"/>
            </a:pP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= 20%</a:t>
            </a:r>
          </a:p>
          <a:p>
            <a:pPr marL="545221" lvl="1" indent="-272610">
              <a:lnSpc>
                <a:spcPts val="3788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Similarity-based prediction</a:t>
            </a:r>
          </a:p>
          <a:p>
            <a:pPr marL="545221" lvl="1" indent="-272610">
              <a:lnSpc>
                <a:spcPts val="3788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=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0.8190476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96258" y="4992307"/>
            <a:ext cx="839174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5"/>
              </a:lnSpc>
            </a:pPr>
            <a:r>
              <a:rPr lang="en-US" sz="320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3A4019-D2E9-3EA7-2BE8-3CDAD3C5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1" y="3392934"/>
            <a:ext cx="9196811" cy="5455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52327" y="1887824"/>
            <a:ext cx="6362005" cy="169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3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 Approach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0.5261905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2327" y="4208638"/>
            <a:ext cx="839174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5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sp>
        <p:nvSpPr>
          <p:cNvPr id="5" name="Freeform 5"/>
          <p:cNvSpPr/>
          <p:nvPr/>
        </p:nvSpPr>
        <p:spPr>
          <a:xfrm>
            <a:off x="235371" y="2989628"/>
            <a:ext cx="8775279" cy="5417536"/>
          </a:xfrm>
          <a:custGeom>
            <a:avLst/>
            <a:gdLst/>
            <a:ahLst/>
            <a:cxnLst/>
            <a:rect l="l" t="t" r="r" b="b"/>
            <a:pathLst>
              <a:path w="8775279" h="5417536">
                <a:moveTo>
                  <a:pt x="0" y="0"/>
                </a:moveTo>
                <a:lnTo>
                  <a:pt x="8775279" y="0"/>
                </a:lnTo>
                <a:lnTo>
                  <a:pt x="8775279" y="5417536"/>
                </a:lnTo>
                <a:lnTo>
                  <a:pt x="0" y="5417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16251"/>
              </p:ext>
            </p:extLst>
          </p:nvPr>
        </p:nvGraphicFramePr>
        <p:xfrm>
          <a:off x="9010650" y="4991100"/>
          <a:ext cx="9124850" cy="4059614"/>
        </p:xfrm>
        <a:graphic>
          <a:graphicData uri="http://schemas.openxmlformats.org/drawingml/2006/table">
            <a:tbl>
              <a:tblPr/>
              <a:tblGrid>
                <a:gridCol w="137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07978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 Bold"/>
                        </a:rPr>
                        <a:t>Tier 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12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spc="-25">
                          <a:solidFill>
                            <a:srgbClr val="000000"/>
                          </a:solidFill>
                          <a:latin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0.44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0.42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0. 46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0.53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212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0.25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0.35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0.12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212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latin typeface="Canva Sans"/>
                        </a:rPr>
                        <a:t>F1 Score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0.58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0.36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0.38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0.63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0.24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0.20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E4E8492-7DF7-8B21-8365-84462878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0" y="3318098"/>
            <a:ext cx="8603829" cy="52698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760221"/>
              </p:ext>
            </p:extLst>
          </p:nvPr>
        </p:nvGraphicFramePr>
        <p:xfrm>
          <a:off x="8968588" y="5308114"/>
          <a:ext cx="9124850" cy="4076671"/>
        </p:xfrm>
        <a:graphic>
          <a:graphicData uri="http://schemas.openxmlformats.org/drawingml/2006/table">
            <a:tbl>
              <a:tblPr/>
              <a:tblGrid>
                <a:gridCol w="1374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047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286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79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spc="-25">
                          <a:solidFill>
                            <a:srgbClr val="000000"/>
                          </a:solidFill>
                          <a:latin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979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979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249341" y="3193471"/>
            <a:ext cx="8579927" cy="5296932"/>
          </a:xfrm>
          <a:custGeom>
            <a:avLst/>
            <a:gdLst/>
            <a:ahLst/>
            <a:cxnLst/>
            <a:rect l="l" t="t" r="r" b="b"/>
            <a:pathLst>
              <a:path w="8579927" h="5296932">
                <a:moveTo>
                  <a:pt x="0" y="0"/>
                </a:moveTo>
                <a:lnTo>
                  <a:pt x="8579927" y="0"/>
                </a:lnTo>
                <a:lnTo>
                  <a:pt x="8579927" y="5296932"/>
                </a:lnTo>
                <a:lnTo>
                  <a:pt x="0" y="529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35142" y="4501602"/>
            <a:ext cx="8391742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5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161258"/>
            <a:ext cx="6362005" cy="1697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3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decision boundaries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0.8952381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D2A39A-BFE2-6B48-4C2B-8FE1AD05D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2" y="3465990"/>
            <a:ext cx="8660106" cy="53030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131026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04800" y="3000998"/>
            <a:ext cx="8667278" cy="5350860"/>
          </a:xfrm>
          <a:custGeom>
            <a:avLst/>
            <a:gdLst/>
            <a:ahLst/>
            <a:cxnLst/>
            <a:rect l="l" t="t" r="r" b="b"/>
            <a:pathLst>
              <a:path w="8667278" h="5350860">
                <a:moveTo>
                  <a:pt x="0" y="0"/>
                </a:moveTo>
                <a:lnTo>
                  <a:pt x="8667278" y="0"/>
                </a:lnTo>
                <a:lnTo>
                  <a:pt x="8667278" y="5350860"/>
                </a:lnTo>
                <a:lnTo>
                  <a:pt x="0" y="5350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7" name="TextBox 7"/>
          <p:cNvSpPr txBox="1"/>
          <p:nvPr/>
        </p:nvSpPr>
        <p:spPr>
          <a:xfrm>
            <a:off x="1028700" y="533554"/>
            <a:ext cx="15564636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80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15924" y="4559118"/>
            <a:ext cx="4230612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5"/>
              </a:lnSpc>
            </a:pPr>
            <a:r>
              <a:rPr lang="en-US" sz="320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15924" y="1881027"/>
            <a:ext cx="6901998" cy="2239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3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Interpretation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0.8595238 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 of </a:t>
            </a: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418427" y="202667"/>
            <a:ext cx="1865824" cy="45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970DD042-F888-CA87-FB35-1A35516DA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391279"/>
              </p:ext>
            </p:extLst>
          </p:nvPr>
        </p:nvGraphicFramePr>
        <p:xfrm>
          <a:off x="9144000" y="5392399"/>
          <a:ext cx="8963392" cy="3950186"/>
        </p:xfrm>
        <a:graphic>
          <a:graphicData uri="http://schemas.openxmlformats.org/drawingml/2006/table">
            <a:tbl>
              <a:tblPr/>
              <a:tblGrid>
                <a:gridCol w="1374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522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 Bold"/>
                        </a:rPr>
                        <a:t>Tier 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02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spc="-25">
                          <a:solidFill>
                            <a:srgbClr val="000000"/>
                          </a:solidFill>
                          <a:latin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0.69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02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0.67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0.72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D4D6137-0292-C65A-8CC3-999E61D00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07" y="3359654"/>
            <a:ext cx="8744127" cy="5212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9117B5-2A73-6C06-B962-470099E05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98" y="9342585"/>
            <a:ext cx="17279203" cy="8291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96082" y="2773612"/>
            <a:ext cx="9047918" cy="5585853"/>
          </a:xfrm>
          <a:custGeom>
            <a:avLst/>
            <a:gdLst/>
            <a:ahLst/>
            <a:cxnLst/>
            <a:rect l="l" t="t" r="r" b="b"/>
            <a:pathLst>
              <a:path w="9047918" h="5585853">
                <a:moveTo>
                  <a:pt x="0" y="0"/>
                </a:moveTo>
                <a:lnTo>
                  <a:pt x="9047918" y="0"/>
                </a:lnTo>
                <a:lnTo>
                  <a:pt x="9047918" y="5585853"/>
                </a:lnTo>
                <a:lnTo>
                  <a:pt x="0" y="5585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61379" y="4517967"/>
            <a:ext cx="488802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5"/>
              </a:lnSpc>
            </a:pPr>
            <a:r>
              <a:rPr lang="en-US" sz="320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1379" y="1971691"/>
            <a:ext cx="6846374" cy="1697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3"/>
              </a:lnSpc>
            </a:pPr>
            <a:r>
              <a:rPr lang="en-US" sz="32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Takeaways: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</a:t>
            </a: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complexity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overfitting</a:t>
            </a:r>
          </a:p>
          <a:p>
            <a:pPr marL="545221" lvl="1" indent="-272610">
              <a:lnSpc>
                <a:spcPts val="4293"/>
              </a:lnSpc>
              <a:buFont typeface="Arial"/>
              <a:buChar char="•"/>
            </a:pPr>
            <a:r>
              <a:rPr lang="en-US" sz="280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</a:t>
            </a:r>
            <a:r>
              <a:rPr lang="en-US" sz="280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0.9619048 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30135"/>
              </p:ext>
            </p:extLst>
          </p:nvPr>
        </p:nvGraphicFramePr>
        <p:xfrm>
          <a:off x="9144000" y="5308114"/>
          <a:ext cx="8963392" cy="3950186"/>
        </p:xfrm>
        <a:graphic>
          <a:graphicData uri="http://schemas.openxmlformats.org/drawingml/2006/table">
            <a:tbl>
              <a:tblPr/>
              <a:tblGrid>
                <a:gridCol w="1374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4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7522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Scores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 Bold"/>
                        </a:rPr>
                        <a:t>Tier 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 Bold"/>
                        </a:rPr>
                        <a:t>Tier 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002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spc="-25">
                          <a:solidFill>
                            <a:srgbClr val="000000"/>
                          </a:solidFill>
                          <a:latin typeface="Canva Sans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0023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0.88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61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Canva Sans"/>
                        </a:rPr>
                        <a:t>F1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spc="-33" dirty="0">
                          <a:solidFill>
                            <a:srgbClr val="000000"/>
                          </a:solidFill>
                          <a:latin typeface="Canva Sans"/>
                        </a:rPr>
                        <a:t>0.95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49D534-D299-12A1-3B39-D683C3C6C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1" y="3075764"/>
            <a:ext cx="8884695" cy="54205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98353" y="296948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Importance Table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DC021-33F3-4663-C0FE-2DF7CAF2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142"/>
            <a:ext cx="18288000" cy="88268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71238" y="1833797"/>
            <a:ext cx="15916420" cy="2104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1"/>
              </a:lnSpc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suggests that physical measurements, i.e., weight, and eating habits, i.e., vegetable consumption, are critical in predicting obesity levels. </a:t>
            </a:r>
          </a:p>
          <a:p>
            <a:pPr marL="596069" lvl="1" indent="-298034">
              <a:lnSpc>
                <a:spcPts val="4141"/>
              </a:lnSpc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importance: </a:t>
            </a:r>
            <a:r>
              <a:rPr lang="en-US" sz="2760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SMOKEno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60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SMOKEyes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60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SCCno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760" dirty="0" err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SCCyes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MTRANS modes (different types of transportation) </a:t>
            </a:r>
          </a:p>
        </p:txBody>
      </p:sp>
      <p:sp>
        <p:nvSpPr>
          <p:cNvPr id="6" name="Freeform 6"/>
          <p:cNvSpPr/>
          <p:nvPr/>
        </p:nvSpPr>
        <p:spPr>
          <a:xfrm>
            <a:off x="882562" y="2404895"/>
            <a:ext cx="667407" cy="729977"/>
          </a:xfrm>
          <a:custGeom>
            <a:avLst/>
            <a:gdLst/>
            <a:ahLst/>
            <a:cxnLst/>
            <a:rect l="l" t="t" r="r" b="b"/>
            <a:pathLst>
              <a:path w="667407" h="729977">
                <a:moveTo>
                  <a:pt x="0" y="0"/>
                </a:moveTo>
                <a:lnTo>
                  <a:pt x="667407" y="0"/>
                </a:lnTo>
                <a:lnTo>
                  <a:pt x="667407" y="729977"/>
                </a:lnTo>
                <a:lnTo>
                  <a:pt x="0" y="72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&amp; Limitations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71238" y="4452013"/>
            <a:ext cx="15916420" cy="100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1"/>
              </a:lnSpc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Classification Models have generally shown good performance.</a:t>
            </a:r>
          </a:p>
          <a:p>
            <a:pPr marL="596069" lvl="1" indent="-298034">
              <a:lnSpc>
                <a:spcPts val="4141"/>
              </a:lnSpc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in Random Forest and Lowest in Naïve Bayes.</a:t>
            </a:r>
          </a:p>
        </p:txBody>
      </p:sp>
      <p:sp>
        <p:nvSpPr>
          <p:cNvPr id="9" name="Freeform 9"/>
          <p:cNvSpPr/>
          <p:nvPr/>
        </p:nvSpPr>
        <p:spPr>
          <a:xfrm>
            <a:off x="882562" y="4672606"/>
            <a:ext cx="667407" cy="729977"/>
          </a:xfrm>
          <a:custGeom>
            <a:avLst/>
            <a:gdLst/>
            <a:ahLst/>
            <a:cxnLst/>
            <a:rect l="l" t="t" r="r" b="b"/>
            <a:pathLst>
              <a:path w="667407" h="729977">
                <a:moveTo>
                  <a:pt x="0" y="0"/>
                </a:moveTo>
                <a:lnTo>
                  <a:pt x="667407" y="0"/>
                </a:lnTo>
                <a:lnTo>
                  <a:pt x="667407" y="729976"/>
                </a:lnTo>
                <a:lnTo>
                  <a:pt x="0" y="729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071238" y="6080375"/>
            <a:ext cx="15916420" cy="367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1"/>
              </a:lnSpc>
            </a:pPr>
            <a:r>
              <a:rPr lang="en-US" sz="2760" b="1" u="sng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</a:p>
          <a:p>
            <a:pPr marL="596069" lvl="1" indent="-298034">
              <a:lnSpc>
                <a:spcPts val="4141"/>
              </a:lnSpc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Ethnical aspect</a:t>
            </a:r>
          </a:p>
          <a:p>
            <a:pPr marL="1192137" lvl="2" indent="-397379">
              <a:lnSpc>
                <a:spcPts val="4141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has been retrieved from Mexico, Peru, and Colombia. Eating habits and physical condition may differ based on the region.</a:t>
            </a:r>
          </a:p>
          <a:p>
            <a:pPr marL="596069" lvl="1" indent="-298034">
              <a:lnSpc>
                <a:spcPts val="4141"/>
              </a:lnSpc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Obesity Level</a:t>
            </a:r>
          </a:p>
          <a:p>
            <a:pPr marL="1192137" lvl="2" indent="-397379">
              <a:lnSpc>
                <a:spcPts val="4141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class imbalance </a:t>
            </a:r>
          </a:p>
          <a:p>
            <a:pPr marL="1192137" lvl="2" indent="-397379">
              <a:lnSpc>
                <a:spcPts val="4141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 indicate a sampling bias due to difference with the real world distribution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882562" y="6936107"/>
            <a:ext cx="667407" cy="729977"/>
          </a:xfrm>
          <a:custGeom>
            <a:avLst/>
            <a:gdLst/>
            <a:ahLst/>
            <a:cxnLst/>
            <a:rect l="l" t="t" r="r" b="b"/>
            <a:pathLst>
              <a:path w="667407" h="729977">
                <a:moveTo>
                  <a:pt x="0" y="0"/>
                </a:moveTo>
                <a:lnTo>
                  <a:pt x="667407" y="0"/>
                </a:lnTo>
                <a:lnTo>
                  <a:pt x="667407" y="729977"/>
                </a:lnTo>
                <a:lnTo>
                  <a:pt x="0" y="729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F9231E1-F895-3907-7E75-1A98220D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36943"/>
            <a:ext cx="16658775" cy="98327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A4A94C7-F877-19F7-F289-52C19041F416}"/>
              </a:ext>
            </a:extLst>
          </p:cNvPr>
          <p:cNvSpPr/>
          <p:nvPr/>
        </p:nvSpPr>
        <p:spPr>
          <a:xfrm>
            <a:off x="3948104" y="2056871"/>
            <a:ext cx="9677400" cy="2306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A8D587-3545-4E64-411E-BA3C23DAD542}"/>
              </a:ext>
            </a:extLst>
          </p:cNvPr>
          <p:cNvSpPr/>
          <p:nvPr/>
        </p:nvSpPr>
        <p:spPr>
          <a:xfrm>
            <a:off x="3948104" y="1461800"/>
            <a:ext cx="9677400" cy="547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DEE9EC-14F1-7A7C-C93B-9B2022781612}"/>
              </a:ext>
            </a:extLst>
          </p:cNvPr>
          <p:cNvSpPr/>
          <p:nvPr/>
        </p:nvSpPr>
        <p:spPr>
          <a:xfrm>
            <a:off x="3948104" y="3526285"/>
            <a:ext cx="9677400" cy="5474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8C5A4B-1354-15F5-F65D-D72EC3603364}"/>
              </a:ext>
            </a:extLst>
          </p:cNvPr>
          <p:cNvSpPr/>
          <p:nvPr/>
        </p:nvSpPr>
        <p:spPr>
          <a:xfrm>
            <a:off x="3948104" y="5850520"/>
            <a:ext cx="9677400" cy="3714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98939-2D85-5DE5-49B4-5BF292087A7B}"/>
              </a:ext>
            </a:extLst>
          </p:cNvPr>
          <p:cNvSpPr/>
          <p:nvPr/>
        </p:nvSpPr>
        <p:spPr>
          <a:xfrm>
            <a:off x="3948104" y="6706252"/>
            <a:ext cx="9677400" cy="63625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6EF57-8ECB-D396-5283-835C3661BAE0}"/>
              </a:ext>
            </a:extLst>
          </p:cNvPr>
          <p:cNvSpPr/>
          <p:nvPr/>
        </p:nvSpPr>
        <p:spPr>
          <a:xfrm>
            <a:off x="3948104" y="8866507"/>
            <a:ext cx="9677400" cy="112437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810668-47BD-DD19-EFC7-8AE5DF160EB0}"/>
              </a:ext>
            </a:extLst>
          </p:cNvPr>
          <p:cNvSpPr/>
          <p:nvPr/>
        </p:nvSpPr>
        <p:spPr>
          <a:xfrm>
            <a:off x="3948104" y="5252191"/>
            <a:ext cx="9677400" cy="5983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32F1D2-EF78-8FDB-8D2F-BE5EB4742FD1}"/>
              </a:ext>
            </a:extLst>
          </p:cNvPr>
          <p:cNvSpPr/>
          <p:nvPr/>
        </p:nvSpPr>
        <p:spPr>
          <a:xfrm>
            <a:off x="3961959" y="6179059"/>
            <a:ext cx="9677400" cy="5983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9994" y="174163"/>
            <a:ext cx="14795730" cy="9863820"/>
          </a:xfrm>
          <a:custGeom>
            <a:avLst/>
            <a:gdLst/>
            <a:ahLst/>
            <a:cxnLst/>
            <a:rect l="l" t="t" r="r" b="b"/>
            <a:pathLst>
              <a:path w="14795730" h="9863820">
                <a:moveTo>
                  <a:pt x="0" y="0"/>
                </a:moveTo>
                <a:lnTo>
                  <a:pt x="14795731" y="0"/>
                </a:lnTo>
                <a:lnTo>
                  <a:pt x="14795731" y="9863820"/>
                </a:lnTo>
                <a:lnTo>
                  <a:pt x="0" y="9863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3510661" y="3999274"/>
            <a:ext cx="8790076" cy="791568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292" y="1384378"/>
            <a:ext cx="16667593" cy="8191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CBF2C-D89D-FABD-7311-BF4901CD2610}"/>
              </a:ext>
            </a:extLst>
          </p:cNvPr>
          <p:cNvSpPr txBox="1"/>
          <p:nvPr/>
        </p:nvSpPr>
        <p:spPr>
          <a:xfrm>
            <a:off x="1768273" y="2182262"/>
            <a:ext cx="14774627" cy="20245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15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Thank you</a:t>
            </a:r>
            <a:endParaRPr lang="en-US" sz="11500" b="1" kern="12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EDC09BE0-41CD-92B1-64F0-69EFE1B9F509}"/>
              </a:ext>
            </a:extLst>
          </p:cNvPr>
          <p:cNvSpPr txBox="1"/>
          <p:nvPr/>
        </p:nvSpPr>
        <p:spPr>
          <a:xfrm>
            <a:off x="1924444" y="6292850"/>
            <a:ext cx="12629756" cy="225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STAT3622 Final Project Presentation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Soo-ah Kim (3035661061) &amp;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Dongjun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Yeom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(3035666463)</a:t>
            </a:r>
          </a:p>
        </p:txBody>
      </p:sp>
    </p:spTree>
    <p:extLst>
      <p:ext uri="{BB962C8B-B14F-4D97-AF65-F5344CB8AC3E}">
        <p14:creationId xmlns:p14="http://schemas.microsoft.com/office/powerpoint/2010/main" val="375623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77932" y="8597752"/>
            <a:ext cx="110068" cy="660548"/>
            <a:chOff x="0" y="0"/>
            <a:chExt cx="28989" cy="1739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989" cy="173972"/>
            </a:xfrm>
            <a:custGeom>
              <a:avLst/>
              <a:gdLst/>
              <a:ahLst/>
              <a:cxnLst/>
              <a:rect l="l" t="t" r="r" b="b"/>
              <a:pathLst>
                <a:path w="28989" h="173972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001615"/>
            <a:ext cx="1042538" cy="47625"/>
            <a:chOff x="0" y="0"/>
            <a:chExt cx="274578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95485" y="2383694"/>
            <a:ext cx="6624730" cy="788418"/>
            <a:chOff x="0" y="0"/>
            <a:chExt cx="1744785" cy="2076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4785" cy="207649"/>
            </a:xfrm>
            <a:custGeom>
              <a:avLst/>
              <a:gdLst/>
              <a:ahLst/>
              <a:cxnLst/>
              <a:rect l="l" t="t" r="r" b="b"/>
              <a:pathLst>
                <a:path w="1744785" h="207649">
                  <a:moveTo>
                    <a:pt x="0" y="0"/>
                  </a:moveTo>
                  <a:lnTo>
                    <a:pt x="1744785" y="0"/>
                  </a:lnTo>
                  <a:lnTo>
                    <a:pt x="1744785" y="207649"/>
                  </a:lnTo>
                  <a:lnTo>
                    <a:pt x="0" y="207649"/>
                  </a:lnTo>
                  <a:close/>
                </a:path>
              </a:pathLst>
            </a:custGeom>
            <a:solidFill>
              <a:srgbClr val="38B6FF">
                <a:alpha val="33725"/>
              </a:srgbClr>
            </a:solidFill>
          </p:spPr>
          <p:txBody>
            <a:bodyPr/>
            <a:lstStyle/>
            <a:p>
              <a:endParaRPr lang="en-K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33350"/>
              <a:ext cx="1744785" cy="340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08836" y="2495627"/>
            <a:ext cx="5554123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Condition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043163" y="2383694"/>
            <a:ext cx="6848148" cy="788418"/>
            <a:chOff x="0" y="0"/>
            <a:chExt cx="1803627" cy="207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03628" cy="207649"/>
            </a:xfrm>
            <a:custGeom>
              <a:avLst/>
              <a:gdLst/>
              <a:ahLst/>
              <a:cxnLst/>
              <a:rect l="l" t="t" r="r" b="b"/>
              <a:pathLst>
                <a:path w="1803628" h="207649">
                  <a:moveTo>
                    <a:pt x="0" y="0"/>
                  </a:moveTo>
                  <a:lnTo>
                    <a:pt x="1803628" y="0"/>
                  </a:lnTo>
                  <a:lnTo>
                    <a:pt x="1803628" y="207649"/>
                  </a:lnTo>
                  <a:lnTo>
                    <a:pt x="0" y="207649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803627" cy="340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469763"/>
            <a:ext cx="14346903" cy="20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 of Obesity Levels Based On Eating Habits and Physical Condition</a:t>
            </a:r>
          </a:p>
          <a:p>
            <a:pPr>
              <a:lnSpc>
                <a:spcPts val="5336"/>
              </a:lnSpc>
            </a:pPr>
            <a:endParaRPr lang="en-US" sz="456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095035" y="2506440"/>
            <a:ext cx="10195805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Habits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766138" y="3172112"/>
            <a:ext cx="7512378" cy="6733894"/>
          </a:xfrm>
          <a:custGeom>
            <a:avLst/>
            <a:gdLst/>
            <a:ahLst/>
            <a:cxnLst/>
            <a:rect l="l" t="t" r="r" b="b"/>
            <a:pathLst>
              <a:path w="7512378" h="6733894">
                <a:moveTo>
                  <a:pt x="0" y="0"/>
                </a:moveTo>
                <a:lnTo>
                  <a:pt x="7512379" y="0"/>
                </a:lnTo>
                <a:lnTo>
                  <a:pt x="7512379" y="6733894"/>
                </a:lnTo>
                <a:lnTo>
                  <a:pt x="0" y="673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795485" y="3550767"/>
            <a:ext cx="4545067" cy="2988292"/>
          </a:xfrm>
          <a:custGeom>
            <a:avLst/>
            <a:gdLst/>
            <a:ahLst/>
            <a:cxnLst/>
            <a:rect l="l" t="t" r="r" b="b"/>
            <a:pathLst>
              <a:path w="4545067" h="2988292">
                <a:moveTo>
                  <a:pt x="0" y="0"/>
                </a:moveTo>
                <a:lnTo>
                  <a:pt x="4545067" y="0"/>
                </a:lnTo>
                <a:lnTo>
                  <a:pt x="4545067" y="2988292"/>
                </a:lnTo>
                <a:lnTo>
                  <a:pt x="0" y="2988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766" y="2849946"/>
            <a:ext cx="9105980" cy="5485987"/>
          </a:xfrm>
          <a:custGeom>
            <a:avLst/>
            <a:gdLst/>
            <a:ahLst/>
            <a:cxnLst/>
            <a:rect l="l" t="t" r="r" b="b"/>
            <a:pathLst>
              <a:path w="9105980" h="5485987">
                <a:moveTo>
                  <a:pt x="0" y="0"/>
                </a:moveTo>
                <a:lnTo>
                  <a:pt x="9105980" y="0"/>
                </a:lnTo>
                <a:lnTo>
                  <a:pt x="9105980" y="5485987"/>
                </a:lnTo>
                <a:lnTo>
                  <a:pt x="0" y="5485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35"/>
            </a:stretch>
          </a:blipFill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50858" y="2030235"/>
            <a:ext cx="6848148" cy="648261"/>
            <a:chOff x="0" y="0"/>
            <a:chExt cx="1803627" cy="1707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3628" cy="170736"/>
            </a:xfrm>
            <a:custGeom>
              <a:avLst/>
              <a:gdLst/>
              <a:ahLst/>
              <a:cxnLst/>
              <a:rect l="l" t="t" r="r" b="b"/>
              <a:pathLst>
                <a:path w="1803628" h="170736">
                  <a:moveTo>
                    <a:pt x="0" y="0"/>
                  </a:moveTo>
                  <a:lnTo>
                    <a:pt x="1803628" y="0"/>
                  </a:lnTo>
                  <a:lnTo>
                    <a:pt x="1803628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1803627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90573" y="2141816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Obesity Levels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9802954" y="2849946"/>
            <a:ext cx="8091172" cy="6181655"/>
          </a:xfrm>
          <a:custGeom>
            <a:avLst/>
            <a:gdLst/>
            <a:ahLst/>
            <a:cxnLst/>
            <a:rect l="l" t="t" r="r" b="b"/>
            <a:pathLst>
              <a:path w="8091172" h="6181655">
                <a:moveTo>
                  <a:pt x="0" y="0"/>
                </a:moveTo>
                <a:lnTo>
                  <a:pt x="8091172" y="0"/>
                </a:lnTo>
                <a:lnTo>
                  <a:pt x="8091172" y="6181656"/>
                </a:lnTo>
                <a:lnTo>
                  <a:pt x="0" y="6181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Obesity Levels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961470" y="2030235"/>
            <a:ext cx="4762931" cy="648261"/>
            <a:chOff x="0" y="0"/>
            <a:chExt cx="1254435" cy="170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4435" cy="170736"/>
            </a:xfrm>
            <a:custGeom>
              <a:avLst/>
              <a:gdLst/>
              <a:ahLst/>
              <a:cxnLst/>
              <a:rect l="l" t="t" r="r" b="b"/>
              <a:pathLst>
                <a:path w="1254435" h="170736">
                  <a:moveTo>
                    <a:pt x="0" y="0"/>
                  </a:moveTo>
                  <a:lnTo>
                    <a:pt x="1254435" y="0"/>
                  </a:lnTo>
                  <a:lnTo>
                    <a:pt x="1254435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254435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201186" y="2141816"/>
            <a:ext cx="452321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Al-Malki et al., 2003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1525965" y="2850023"/>
            <a:ext cx="0" cy="5148151"/>
          </a:xfrm>
          <a:prstGeom prst="line">
            <a:avLst/>
          </a:prstGeom>
          <a:ln w="38100" cap="flat">
            <a:solidFill>
              <a:srgbClr val="8C52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3323886" y="2850023"/>
            <a:ext cx="0" cy="5148151"/>
          </a:xfrm>
          <a:prstGeom prst="line">
            <a:avLst/>
          </a:prstGeom>
          <a:ln w="38100" cap="flat">
            <a:solidFill>
              <a:srgbClr val="8C52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2419775" y="2849946"/>
            <a:ext cx="0" cy="5148151"/>
          </a:xfrm>
          <a:prstGeom prst="line">
            <a:avLst/>
          </a:prstGeom>
          <a:ln w="38100" cap="flat">
            <a:solidFill>
              <a:srgbClr val="8C52F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30669" y="8705299"/>
            <a:ext cx="14993169" cy="1238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658" lvl="1" indent="-308829">
              <a:lnSpc>
                <a:spcPct val="150000"/>
              </a:lnSpc>
              <a:buFont typeface="Arial"/>
              <a:buChar char="•"/>
            </a:pPr>
            <a:r>
              <a:rPr lang="en-US" sz="28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class imbalance </a:t>
            </a:r>
          </a:p>
          <a:p>
            <a:pPr marL="617658" lvl="1" indent="-308829">
              <a:lnSpc>
                <a:spcPct val="150000"/>
              </a:lnSpc>
              <a:buFont typeface="Arial"/>
              <a:buChar char="•"/>
            </a:pPr>
            <a:r>
              <a:rPr lang="en-US" sz="28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Might indicate a sampling bias due to difference with the real world distribution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1535" y="2030806"/>
            <a:ext cx="4160536" cy="648261"/>
            <a:chOff x="0" y="0"/>
            <a:chExt cx="1095779" cy="170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779" cy="170736"/>
            </a:xfrm>
            <a:custGeom>
              <a:avLst/>
              <a:gdLst/>
              <a:ahLst/>
              <a:cxnLst/>
              <a:rect l="l" t="t" r="r" b="b"/>
              <a:pathLst>
                <a:path w="1095779" h="170736">
                  <a:moveTo>
                    <a:pt x="0" y="0"/>
                  </a:moveTo>
                  <a:lnTo>
                    <a:pt x="1095779" y="0"/>
                  </a:lnTo>
                  <a:lnTo>
                    <a:pt x="1095779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095779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41432" y="2608989"/>
            <a:ext cx="7416799" cy="6480410"/>
          </a:xfrm>
          <a:custGeom>
            <a:avLst/>
            <a:gdLst/>
            <a:ahLst/>
            <a:cxnLst/>
            <a:rect l="l" t="t" r="r" b="b"/>
            <a:pathLst>
              <a:path w="7416799" h="6480410">
                <a:moveTo>
                  <a:pt x="0" y="0"/>
                </a:moveTo>
                <a:lnTo>
                  <a:pt x="7416799" y="0"/>
                </a:lnTo>
                <a:lnTo>
                  <a:pt x="7416799" y="6480410"/>
                </a:lnTo>
                <a:lnTo>
                  <a:pt x="0" y="648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35567" y="2072309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Plot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258231" y="3101010"/>
            <a:ext cx="10029769" cy="5921189"/>
          </a:xfrm>
          <a:custGeom>
            <a:avLst/>
            <a:gdLst/>
            <a:ahLst/>
            <a:cxnLst/>
            <a:rect l="l" t="t" r="r" b="b"/>
            <a:pathLst>
              <a:path w="10029769" h="5921189">
                <a:moveTo>
                  <a:pt x="0" y="0"/>
                </a:moveTo>
                <a:lnTo>
                  <a:pt x="10029769" y="0"/>
                </a:lnTo>
                <a:lnTo>
                  <a:pt x="10029769" y="5921189"/>
                </a:lnTo>
                <a:lnTo>
                  <a:pt x="0" y="592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variables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187260" y="2030806"/>
            <a:ext cx="4160536" cy="648261"/>
            <a:chOff x="0" y="0"/>
            <a:chExt cx="1095779" cy="170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5779" cy="170736"/>
            </a:xfrm>
            <a:custGeom>
              <a:avLst/>
              <a:gdLst/>
              <a:ahLst/>
              <a:cxnLst/>
              <a:rect l="l" t="t" r="r" b="b"/>
              <a:pathLst>
                <a:path w="1095779" h="170736">
                  <a:moveTo>
                    <a:pt x="0" y="0"/>
                  </a:moveTo>
                  <a:lnTo>
                    <a:pt x="1095779" y="0"/>
                  </a:lnTo>
                  <a:lnTo>
                    <a:pt x="1095779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095779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531292" y="2072309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Pairewise Plot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1535" y="2030806"/>
            <a:ext cx="4160536" cy="648261"/>
            <a:chOff x="0" y="0"/>
            <a:chExt cx="1095779" cy="170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779" cy="170736"/>
            </a:xfrm>
            <a:custGeom>
              <a:avLst/>
              <a:gdLst/>
              <a:ahLst/>
              <a:cxnLst/>
              <a:rect l="l" t="t" r="r" b="b"/>
              <a:pathLst>
                <a:path w="1095779" h="170736">
                  <a:moveTo>
                    <a:pt x="0" y="0"/>
                  </a:moveTo>
                  <a:lnTo>
                    <a:pt x="1095779" y="0"/>
                  </a:lnTo>
                  <a:lnTo>
                    <a:pt x="1095779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33350"/>
              <a:ext cx="1095779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41432" y="2608989"/>
            <a:ext cx="7416799" cy="6480410"/>
          </a:xfrm>
          <a:custGeom>
            <a:avLst/>
            <a:gdLst/>
            <a:ahLst/>
            <a:cxnLst/>
            <a:rect l="l" t="t" r="r" b="b"/>
            <a:pathLst>
              <a:path w="7416799" h="6480410">
                <a:moveTo>
                  <a:pt x="0" y="0"/>
                </a:moveTo>
                <a:lnTo>
                  <a:pt x="7416799" y="0"/>
                </a:lnTo>
                <a:lnTo>
                  <a:pt x="7416799" y="6480410"/>
                </a:lnTo>
                <a:lnTo>
                  <a:pt x="0" y="648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35567" y="2072309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Plot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258231" y="3101010"/>
            <a:ext cx="10029769" cy="5921189"/>
          </a:xfrm>
          <a:custGeom>
            <a:avLst/>
            <a:gdLst/>
            <a:ahLst/>
            <a:cxnLst/>
            <a:rect l="l" t="t" r="r" b="b"/>
            <a:pathLst>
              <a:path w="10029769" h="5921189">
                <a:moveTo>
                  <a:pt x="0" y="0"/>
                </a:moveTo>
                <a:lnTo>
                  <a:pt x="10029769" y="0"/>
                </a:lnTo>
                <a:lnTo>
                  <a:pt x="10029769" y="5921189"/>
                </a:lnTo>
                <a:lnTo>
                  <a:pt x="0" y="59211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between variables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187260" y="2030806"/>
            <a:ext cx="4160536" cy="648261"/>
            <a:chOff x="0" y="0"/>
            <a:chExt cx="1095779" cy="170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5779" cy="170736"/>
            </a:xfrm>
            <a:custGeom>
              <a:avLst/>
              <a:gdLst/>
              <a:ahLst/>
              <a:cxnLst/>
              <a:rect l="l" t="t" r="r" b="b"/>
              <a:pathLst>
                <a:path w="1095779" h="170736">
                  <a:moveTo>
                    <a:pt x="0" y="0"/>
                  </a:moveTo>
                  <a:lnTo>
                    <a:pt x="1095779" y="0"/>
                  </a:lnTo>
                  <a:lnTo>
                    <a:pt x="1095779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095779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531292" y="2072309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Pairewise Plot</a:t>
            </a:r>
          </a:p>
        </p:txBody>
      </p:sp>
      <p:sp>
        <p:nvSpPr>
          <p:cNvPr id="16" name="AutoShape 16"/>
          <p:cNvSpPr/>
          <p:nvPr/>
        </p:nvSpPr>
        <p:spPr>
          <a:xfrm>
            <a:off x="841432" y="8618861"/>
            <a:ext cx="736072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49799" y="9232274"/>
            <a:ext cx="6608433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multicolinearity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459" y="2789556"/>
            <a:ext cx="10469643" cy="6468744"/>
          </a:xfrm>
          <a:custGeom>
            <a:avLst/>
            <a:gdLst/>
            <a:ahLst/>
            <a:cxnLst/>
            <a:rect l="l" t="t" r="r" b="b"/>
            <a:pathLst>
              <a:path w="10469643" h="6468744">
                <a:moveTo>
                  <a:pt x="0" y="0"/>
                </a:moveTo>
                <a:lnTo>
                  <a:pt x="10469643" y="0"/>
                </a:lnTo>
                <a:lnTo>
                  <a:pt x="10469643" y="6468744"/>
                </a:lnTo>
                <a:lnTo>
                  <a:pt x="0" y="646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numeric variables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04658" y="2141295"/>
            <a:ext cx="4160536" cy="648261"/>
            <a:chOff x="0" y="0"/>
            <a:chExt cx="1095779" cy="1707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5779" cy="170736"/>
            </a:xfrm>
            <a:custGeom>
              <a:avLst/>
              <a:gdLst/>
              <a:ahLst/>
              <a:cxnLst/>
              <a:rect l="l" t="t" r="r" b="b"/>
              <a:pathLst>
                <a:path w="1095779" h="170736">
                  <a:moveTo>
                    <a:pt x="0" y="0"/>
                  </a:moveTo>
                  <a:lnTo>
                    <a:pt x="1095779" y="0"/>
                  </a:lnTo>
                  <a:lnTo>
                    <a:pt x="1095779" y="170736"/>
                  </a:lnTo>
                  <a:lnTo>
                    <a:pt x="0" y="170736"/>
                  </a:lnTo>
                  <a:close/>
                </a:path>
              </a:pathLst>
            </a:custGeom>
            <a:solidFill>
              <a:srgbClr val="8C52FF">
                <a:alpha val="33725"/>
              </a:srgbClr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095779" cy="304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48691" y="2182798"/>
            <a:ext cx="6608433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3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QQ-Plots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17918" y="2112720"/>
            <a:ext cx="7484729" cy="7411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 i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760" b="1" i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roughly follow the normal distribution</a:t>
            </a:r>
          </a:p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 i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does not</a:t>
            </a:r>
          </a:p>
          <a:p>
            <a:pPr>
              <a:lnSpc>
                <a:spcPts val="3230"/>
              </a:lnSpc>
            </a:pPr>
            <a:endParaRPr lang="en-US" sz="2760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Shapiro-Wilk Normality Test</a:t>
            </a:r>
          </a:p>
          <a:p>
            <a:pPr marL="1192137" lvl="2" indent="-397379">
              <a:lnSpc>
                <a:spcPts val="3230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 = 0.86606</a:t>
            </a:r>
          </a:p>
          <a:p>
            <a:pPr marL="1192137" lvl="2" indent="-397379">
              <a:lnSpc>
                <a:spcPts val="3230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 &lt; 2.2e-16</a:t>
            </a:r>
          </a:p>
          <a:p>
            <a:pPr marL="1192137" lvl="2" indent="-397379">
              <a:lnSpc>
                <a:spcPts val="3230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suggests a noticeable deviation from the normal distribution</a:t>
            </a:r>
          </a:p>
          <a:p>
            <a:pPr>
              <a:lnSpc>
                <a:spcPts val="3230"/>
              </a:lnSpc>
            </a:pPr>
            <a:endParaRPr lang="en-US" sz="2760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Kurtosis</a:t>
            </a:r>
          </a:p>
          <a:p>
            <a:pPr marL="1192137" lvl="2" indent="-397379">
              <a:lnSpc>
                <a:spcPts val="3230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5.816858</a:t>
            </a:r>
          </a:p>
          <a:p>
            <a:pPr marL="1192137" lvl="2" indent="-397379">
              <a:lnSpc>
                <a:spcPts val="3230"/>
              </a:lnSpc>
              <a:buFont typeface="Arial"/>
              <a:buChar char="⚬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has heavier tails than a normal distribution (=3)</a:t>
            </a:r>
          </a:p>
          <a:p>
            <a:pPr>
              <a:lnSpc>
                <a:spcPts val="3230"/>
              </a:lnSpc>
            </a:pPr>
            <a:endParaRPr lang="en-US" sz="2760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6069" lvl="1" indent="-298034">
              <a:lnSpc>
                <a:spcPts val="3230"/>
              </a:lnSpc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avoid models that assume normality or normalize using log or sqrt transformations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412626" y="3025853"/>
            <a:ext cx="6846674" cy="5522026"/>
          </a:xfrm>
          <a:custGeom>
            <a:avLst/>
            <a:gdLst/>
            <a:ahLst/>
            <a:cxnLst/>
            <a:rect l="l" t="t" r="r" b="b"/>
            <a:pathLst>
              <a:path w="6846674" h="5522026">
                <a:moveTo>
                  <a:pt x="0" y="0"/>
                </a:moveTo>
                <a:lnTo>
                  <a:pt x="6846674" y="0"/>
                </a:lnTo>
                <a:lnTo>
                  <a:pt x="6846674" y="5522026"/>
                </a:lnTo>
                <a:lnTo>
                  <a:pt x="0" y="5522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44"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8700" y="3025853"/>
            <a:ext cx="8787984" cy="5489804"/>
          </a:xfrm>
          <a:custGeom>
            <a:avLst/>
            <a:gdLst/>
            <a:ahLst/>
            <a:cxnLst/>
            <a:rect l="l" t="t" r="r" b="b"/>
            <a:pathLst>
              <a:path w="8787984" h="5489804">
                <a:moveTo>
                  <a:pt x="0" y="0"/>
                </a:moveTo>
                <a:lnTo>
                  <a:pt x="8787984" y="0"/>
                </a:lnTo>
                <a:lnTo>
                  <a:pt x="8787984" y="5489804"/>
                </a:lnTo>
                <a:lnTo>
                  <a:pt x="0" y="5489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Plots by Obesity level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79661" y="2053963"/>
            <a:ext cx="7303505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FAF (Frequency of Physical Activity)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61453" y="2053963"/>
            <a:ext cx="1256377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438121"/>
            <a:ext cx="1042538" cy="47625"/>
            <a:chOff x="0" y="0"/>
            <a:chExt cx="274578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578" cy="12543"/>
            </a:xfrm>
            <a:custGeom>
              <a:avLst/>
              <a:gdLst/>
              <a:ahLst/>
              <a:cxnLst/>
              <a:rect l="l" t="t" r="r" b="b"/>
              <a:pathLst>
                <a:path w="274578" h="12543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8C52FF"/>
            </a:solidFill>
          </p:spPr>
          <p:txBody>
            <a:bodyPr/>
            <a:lstStyle/>
            <a:p>
              <a:endParaRPr lang="en-KR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250509" y="2593911"/>
            <a:ext cx="5720787" cy="4600127"/>
          </a:xfrm>
          <a:custGeom>
            <a:avLst/>
            <a:gdLst/>
            <a:ahLst/>
            <a:cxnLst/>
            <a:rect l="l" t="t" r="r" b="b"/>
            <a:pathLst>
              <a:path w="5720787" h="4600127">
                <a:moveTo>
                  <a:pt x="0" y="0"/>
                </a:moveTo>
                <a:lnTo>
                  <a:pt x="5720786" y="0"/>
                </a:lnTo>
                <a:lnTo>
                  <a:pt x="5720786" y="4600127"/>
                </a:lnTo>
                <a:lnTo>
                  <a:pt x="0" y="4600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360694" y="2593911"/>
            <a:ext cx="5713937" cy="4600127"/>
          </a:xfrm>
          <a:custGeom>
            <a:avLst/>
            <a:gdLst/>
            <a:ahLst/>
            <a:cxnLst/>
            <a:rect l="l" t="t" r="r" b="b"/>
            <a:pathLst>
              <a:path w="5713937" h="4600127">
                <a:moveTo>
                  <a:pt x="0" y="0"/>
                </a:moveTo>
                <a:lnTo>
                  <a:pt x="5713938" y="0"/>
                </a:lnTo>
                <a:lnTo>
                  <a:pt x="5713938" y="4600127"/>
                </a:lnTo>
                <a:lnTo>
                  <a:pt x="0" y="4600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333359" y="2593911"/>
            <a:ext cx="5561972" cy="4600127"/>
          </a:xfrm>
          <a:custGeom>
            <a:avLst/>
            <a:gdLst/>
            <a:ahLst/>
            <a:cxnLst/>
            <a:rect l="l" t="t" r="r" b="b"/>
            <a:pathLst>
              <a:path w="5561972" h="4600127">
                <a:moveTo>
                  <a:pt x="0" y="0"/>
                </a:moveTo>
                <a:lnTo>
                  <a:pt x="5561972" y="0"/>
                </a:lnTo>
                <a:lnTo>
                  <a:pt x="5561972" y="4600127"/>
                </a:lnTo>
                <a:lnTo>
                  <a:pt x="0" y="460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743579" y="6930400"/>
            <a:ext cx="2349808" cy="3137853"/>
          </a:xfrm>
          <a:custGeom>
            <a:avLst/>
            <a:gdLst/>
            <a:ahLst/>
            <a:cxnLst/>
            <a:rect l="l" t="t" r="r" b="b"/>
            <a:pathLst>
              <a:path w="2349808" h="3137853">
                <a:moveTo>
                  <a:pt x="0" y="0"/>
                </a:moveTo>
                <a:lnTo>
                  <a:pt x="2349808" y="0"/>
                </a:lnTo>
                <a:lnTo>
                  <a:pt x="2349808" y="3137853"/>
                </a:lnTo>
                <a:lnTo>
                  <a:pt x="0" y="31378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K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33554"/>
            <a:ext cx="14346903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5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Charts by Obesity level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199" y="1900680"/>
            <a:ext cx="4990096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history of obesity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84535" y="1691130"/>
            <a:ext cx="4990096" cy="85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 comsumption of high Caloric food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05234" y="1900680"/>
            <a:ext cx="4990096" cy="4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7"/>
              </a:lnSpc>
            </a:pPr>
            <a:r>
              <a:rPr lang="en-US" sz="2860" b="1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of transportation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199" y="7594088"/>
            <a:ext cx="13738527" cy="20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0"/>
              </a:lnSpc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bar charts</a:t>
            </a:r>
          </a:p>
          <a:p>
            <a:pPr>
              <a:lnSpc>
                <a:spcPts val="3230"/>
              </a:lnSpc>
            </a:pPr>
            <a:endParaRPr lang="en-US" sz="2760" b="1" dirty="0">
              <a:solidFill>
                <a:srgbClr val="1F20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96069" lvl="1" indent="-298034"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with obesity tend to have </a:t>
            </a: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family history 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obesity</a:t>
            </a:r>
          </a:p>
          <a:p>
            <a:pPr marL="596069" lvl="1" indent="-298034">
              <a:buFont typeface="Arial"/>
              <a:buChar char="•"/>
            </a:pP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with obesity tend to</a:t>
            </a: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frequently consume high caloric food</a:t>
            </a:r>
          </a:p>
          <a:p>
            <a:pPr marL="596069" lvl="1" indent="-298034">
              <a:buFont typeface="Arial"/>
              <a:buChar char="•"/>
            </a:pPr>
            <a:r>
              <a:rPr lang="en-US" sz="2760" b="1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 of transportation </a:t>
            </a:r>
            <a:r>
              <a:rPr lang="en-US" sz="2760" dirty="0">
                <a:solidFill>
                  <a:srgbClr val="1F20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also highly related to obesity!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18427" y="202667"/>
            <a:ext cx="1719847" cy="45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4"/>
              </a:lnSpc>
            </a:pPr>
            <a:r>
              <a:rPr lang="en-US" sz="296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797</Words>
  <Application>Microsoft Macintosh PowerPoint</Application>
  <PresentationFormat>Custom</PresentationFormat>
  <Paragraphs>273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Poppins Bold</vt:lpstr>
      <vt:lpstr>Canva Sans</vt:lpstr>
      <vt:lpstr>Canva Sans Bold</vt:lpstr>
      <vt:lpstr>Poppins</vt:lpstr>
      <vt:lpstr>Calibri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STAT3622</dc:title>
  <cp:lastModifiedBy>Yeom Dongjun</cp:lastModifiedBy>
  <cp:revision>17</cp:revision>
  <dcterms:created xsi:type="dcterms:W3CDTF">2006-08-16T00:00:00Z</dcterms:created>
  <dcterms:modified xsi:type="dcterms:W3CDTF">2024-04-18T06:09:26Z</dcterms:modified>
  <dc:identifier>DAGCkqe-Ezo</dc:identifier>
</cp:coreProperties>
</file>